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4" r:id="rId3"/>
    <p:sldId id="340" r:id="rId4"/>
    <p:sldId id="341" r:id="rId5"/>
    <p:sldId id="342" r:id="rId6"/>
    <p:sldId id="343" r:id="rId7"/>
    <p:sldId id="339" r:id="rId8"/>
    <p:sldId id="335" r:id="rId9"/>
    <p:sldId id="336" r:id="rId10"/>
    <p:sldId id="338" r:id="rId11"/>
    <p:sldId id="337" r:id="rId12"/>
    <p:sldId id="333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79B"/>
    <a:srgbClr val="A2C1FA"/>
    <a:srgbClr val="A6C4FB"/>
    <a:srgbClr val="A4C3FB"/>
    <a:srgbClr val="A8C6FB"/>
    <a:srgbClr val="A3C2FA"/>
    <a:srgbClr val="00B0F0"/>
    <a:srgbClr val="92D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0EA5EBC-7F37-4A6C-B806-9627B7AFB3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1E6917-B9A9-4454-BB4F-9EE57DC66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5C13-85E8-4253-B844-2B9B2AB2A624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3232F-A49E-4938-9FC4-C80FC7B7F3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6388F-67B1-4E44-94AF-0A36C0AF9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45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49AE7-B88E-4327-822E-9F535C79CB92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F4DE4-F0F6-450A-AC5B-587401CDE6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4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66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1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5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7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1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0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3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7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4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F4DE4-F0F6-450A-AC5B-587401CDE6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3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B55E1-D571-413F-8159-4B68479D1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D4285-6615-4068-9D53-0A21B08E2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582B2-9EDF-468D-ADBD-B9CDC279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5DE67-4801-4CC2-B5F2-22F23EBC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13F5-DB48-430C-912D-8D0F93DF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0E4CE-80F6-440D-AB68-56FBCC9AF9C8}"/>
              </a:ext>
            </a:extLst>
          </p:cNvPr>
          <p:cNvSpPr txBox="1"/>
          <p:nvPr userDrawn="1"/>
        </p:nvSpPr>
        <p:spPr>
          <a:xfrm>
            <a:off x="30323" y="45522"/>
            <a:ext cx="365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[MECH639] Advanced Robotics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E224A2-F3A2-4228-A883-C4791964BE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79" y="94037"/>
            <a:ext cx="1771650" cy="2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525ED-21B9-452D-9E1B-36D37A08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7149-49B4-4074-9C6F-64794F4CD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72FE9-0185-40A3-8F2C-1683076E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F5A34-0D7C-4F6D-8CF1-016DC73C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82600-21FC-4AB7-ADE0-028715EE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8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FF9F9A-AB08-4038-95F0-7EDE028A4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0BE001-3D6B-4E40-AB53-A0FE5C393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05CA4-4C2A-4110-9A95-4D9F2466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99216-D71A-4656-BF90-4B7E431C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95CC3-F4F0-47C5-B704-DA451A3D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6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8B2EE-709D-4537-A2B2-3F793E8F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B518-B10A-449E-A8B5-A48A38414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9A67D-7001-4E31-9C9E-C419B503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F2194-E158-4C79-B5B8-1589D1D6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C50AB-F83D-40F8-AC1D-B51990B5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87AF70-FE19-4272-B8EE-23CE1810E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90" y="103967"/>
            <a:ext cx="1495956" cy="2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96086-2965-4255-9C64-65BA0234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EF582-B8F2-4895-992B-37CD8E0CE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5BE75-5748-41EA-9DD5-AE79AEC8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2CB61-4248-4920-9283-A3E51A03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64BF7-B579-4605-B9E8-F1815DF0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1EA99-F271-4BF9-8FD6-05B493AC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FA1BA-3547-4ED3-BE74-07466DBAF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C37E6-625D-48A3-BD17-CE6A8E8B5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9D6A7-CD70-462A-A61F-D71EE9B9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4D869-F21F-4AE6-A58E-91029365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B9EC-4962-4053-A8E4-7D541612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6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6798F-B9DF-4012-A44C-C6248277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96417-A716-4BF4-8D43-D95A3534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00141F-B408-4C4B-9E13-0F3474884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654FE-8E93-4A3A-9D0A-2F4DA7AB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A9E369-FA6A-4F79-9E10-A048EC177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D1464C-4486-42B2-AF1D-4366BF5F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77EDD0-7A9B-4115-808B-A092B4A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ED570-7CA5-4A4D-BA57-6D74C58D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5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29B99-5974-44C4-8FB4-31D96E4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CCBB6D-7882-4F9E-90A2-1BE0BB7F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F8AB4F-54F2-427F-8CBD-68494825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55F7F6-5BE2-48C7-BC2B-842D621A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9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878E2-D910-49D0-8C90-0E48239D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A51498-5726-4E38-8BD3-E35431BD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C96C0-E3C6-4F89-AE74-4F5C54E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9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B1D66-B8B1-434A-B725-76E6E9A5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10EA-AEFB-4705-BD82-00DB8A9F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8640D-FA95-4732-8328-A7F43F84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33C4C-8CFB-420D-9BD0-EE8BCE6A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4030B-79DF-46A1-8247-C56E3E10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492D4-0BE3-4610-9F98-1DAC2C95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FDAC2-588D-4D26-97D1-83C792EB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6F5A5F-E962-48E1-AC75-ECC28B57D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CA031-936E-4944-89F7-8EA2B4167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31BDA-A935-41FD-A45A-DD75B1E9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23F28D-8950-41DE-9BD2-165065DC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29D5F0-2B6E-417C-A46E-87FB8FBA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5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F0D549-C5A9-48D4-8C31-D4CA43E3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7CD9A-FBB8-4090-A4B4-FBAE705B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BCFC9-0612-4E22-92D8-86C5E5FA8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F624-6A04-429E-A666-C96C4A4F484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94AE-7BF1-4477-B5F7-8B94F260C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219BA-B8C1-4C25-BB6A-44C841874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9B68-2EBA-4F56-BCD7-8D251B552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5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10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9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8A21C7A-135F-4774-B843-288B9DBD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567" y="1122363"/>
            <a:ext cx="10312866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Pybullet</a:t>
            </a: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Simulator Manual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166A953-2DEE-46AD-9B35-888303BFC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asdfasdf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17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진행중인 연구 방향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1D64F-A7FB-4BCA-89A1-AB6EEE552CC1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packing search space reduction based on visual clues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4991BE-4CA4-422A-9DCD-663678C9B556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Simple feasibility test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5EF673-3DD9-4D26-B7EF-92871A92FDD1}"/>
              </a:ext>
            </a:extLst>
          </p:cNvPr>
          <p:cNvSpPr/>
          <p:nvPr/>
        </p:nvSpPr>
        <p:spPr>
          <a:xfrm>
            <a:off x="695325" y="2187672"/>
            <a:ext cx="2302278" cy="7109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Obtain depth map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9D93966-9703-4EFD-8FEE-C361F15B108F}"/>
              </a:ext>
            </a:extLst>
          </p:cNvPr>
          <p:cNvSpPr/>
          <p:nvPr/>
        </p:nvSpPr>
        <p:spPr>
          <a:xfrm>
            <a:off x="4726102" y="2187672"/>
            <a:ext cx="2302279" cy="7109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 Calculate normal map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10A2DB3-35B0-4492-A011-DF319736CD7D}"/>
              </a:ext>
            </a:extLst>
          </p:cNvPr>
          <p:cNvCxnSpPr>
            <a:cxnSpLocks/>
            <a:stCxn id="2" idx="3"/>
            <a:endCxn id="39" idx="1"/>
          </p:cNvCxnSpPr>
          <p:nvPr/>
        </p:nvCxnSpPr>
        <p:spPr>
          <a:xfrm>
            <a:off x="2997603" y="2543160"/>
            <a:ext cx="17284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C021D33-2D9E-418A-A9D9-0F3D2E40D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3" y="3035031"/>
            <a:ext cx="1544881" cy="15805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84A18-A41E-4B0A-958E-719BAA46C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8" t="12153" r="37435" b="65278"/>
          <a:stretch/>
        </p:blipFill>
        <p:spPr>
          <a:xfrm>
            <a:off x="1074023" y="5144170"/>
            <a:ext cx="1544881" cy="1540929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6F7BF70-526E-406C-9E7D-C50F586028A7}"/>
              </a:ext>
            </a:extLst>
          </p:cNvPr>
          <p:cNvSpPr/>
          <p:nvPr/>
        </p:nvSpPr>
        <p:spPr>
          <a:xfrm rot="5400000">
            <a:off x="1668154" y="4673870"/>
            <a:ext cx="356618" cy="3487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B3A9D30-DB95-4402-BA06-C72B008538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8" t="12153" r="37435" b="65278"/>
          <a:stretch/>
        </p:blipFill>
        <p:spPr>
          <a:xfrm>
            <a:off x="5118310" y="3035031"/>
            <a:ext cx="1550433" cy="1546466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D05FBA0-9C2B-4A8A-8096-CAB62270AE7F}"/>
              </a:ext>
            </a:extLst>
          </p:cNvPr>
          <p:cNvSpPr/>
          <p:nvPr/>
        </p:nvSpPr>
        <p:spPr>
          <a:xfrm rot="5400000">
            <a:off x="5715218" y="4668663"/>
            <a:ext cx="356618" cy="3487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A97BFB-F3A0-45B2-AC32-3A0B86DEB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7" t="13863" r="37600" b="13454"/>
          <a:stretch/>
        </p:blipFill>
        <p:spPr>
          <a:xfrm rot="5400000">
            <a:off x="4028497" y="5037964"/>
            <a:ext cx="1702728" cy="18529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84E8FA-25EC-4FD2-97D9-B6393BE62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6054" r="3309" b="7025"/>
          <a:stretch/>
        </p:blipFill>
        <p:spPr>
          <a:xfrm>
            <a:off x="5893527" y="5020692"/>
            <a:ext cx="1904514" cy="1761675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DA6721F-DD57-4AB2-B849-A5D713140731}"/>
              </a:ext>
            </a:extLst>
          </p:cNvPr>
          <p:cNvCxnSpPr>
            <a:cxnSpLocks/>
            <a:stCxn id="39" idx="3"/>
            <a:endCxn id="71" idx="1"/>
          </p:cNvCxnSpPr>
          <p:nvPr/>
        </p:nvCxnSpPr>
        <p:spPr>
          <a:xfrm>
            <a:off x="7028381" y="2543160"/>
            <a:ext cx="1728499" cy="7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4C910FF-F4D1-4BCE-9DF9-2FA580AADCD4}"/>
              </a:ext>
            </a:extLst>
          </p:cNvPr>
          <p:cNvSpPr/>
          <p:nvPr/>
        </p:nvSpPr>
        <p:spPr>
          <a:xfrm>
            <a:off x="8756880" y="2195375"/>
            <a:ext cx="2302279" cy="7109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 Cluster normal map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B0DE34C-1ED4-4432-B643-CC57C776AF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16054" r="3309" b="7025"/>
          <a:stretch/>
        </p:blipFill>
        <p:spPr>
          <a:xfrm>
            <a:off x="9008344" y="2993111"/>
            <a:ext cx="1799349" cy="1664398"/>
          </a:xfrm>
          <a:prstGeom prst="rect">
            <a:avLst/>
          </a:prstGeom>
        </p:spPr>
      </p:pic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EFE1DDF7-7FC8-478A-A70B-547874AE6BA9}"/>
              </a:ext>
            </a:extLst>
          </p:cNvPr>
          <p:cNvSpPr/>
          <p:nvPr/>
        </p:nvSpPr>
        <p:spPr>
          <a:xfrm rot="5400000">
            <a:off x="9729709" y="4668029"/>
            <a:ext cx="356618" cy="3487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35D3A78-89D3-4824-99BC-9C28C349FE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17657" r="3957" b="7118"/>
          <a:stretch/>
        </p:blipFill>
        <p:spPr>
          <a:xfrm>
            <a:off x="8963280" y="5113089"/>
            <a:ext cx="1889476" cy="17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진행중인 연구 방향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1D64F-A7FB-4BCA-89A1-AB6EEE552CC1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packing search space reduction based on visual clues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CB889-99D8-4D75-BC8B-C2E330FC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23783" r="51228" b="4715"/>
          <a:stretch/>
        </p:blipFill>
        <p:spPr>
          <a:xfrm>
            <a:off x="1396889" y="2697453"/>
            <a:ext cx="3324225" cy="2487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F16952-9943-4505-BBFA-CBECF542D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629" r="46406" b="8378"/>
          <a:stretch/>
        </p:blipFill>
        <p:spPr>
          <a:xfrm>
            <a:off x="7470887" y="2697453"/>
            <a:ext cx="3349513" cy="248798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37FED6-B4E2-44C7-A2DA-93E112278242}"/>
              </a:ext>
            </a:extLst>
          </p:cNvPr>
          <p:cNvSpPr/>
          <p:nvPr/>
        </p:nvSpPr>
        <p:spPr>
          <a:xfrm>
            <a:off x="2076449" y="5320332"/>
            <a:ext cx="1914526" cy="707566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of candidate = 4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48.9 sec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83B60A-D6EA-428B-8794-DDE19DCC0D51}"/>
              </a:ext>
            </a:extLst>
          </p:cNvPr>
          <p:cNvSpPr/>
          <p:nvPr/>
        </p:nvSpPr>
        <p:spPr>
          <a:xfrm>
            <a:off x="8188380" y="5320332"/>
            <a:ext cx="1914526" cy="707566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of candidate = 8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73.4 sec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B56E9-1774-4C18-A3ED-30573DD7A2F2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Simple feasibility test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98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진행계획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2D162-591B-474A-879F-522944E60A2E}"/>
              </a:ext>
            </a:extLst>
          </p:cNvPr>
          <p:cNvSpPr/>
          <p:nvPr/>
        </p:nvSpPr>
        <p:spPr>
          <a:xfrm>
            <a:off x="504201" y="1430062"/>
            <a:ext cx="10782187" cy="2619628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평가항목 정하기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회전까지 고려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물체와 적재함의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Orientation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뿐만 아니라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volume reduction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적재할 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Stability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Graspability</a:t>
            </a:r>
          </a:p>
        </p:txBody>
      </p:sp>
    </p:spTree>
    <p:extLst>
      <p:ext uri="{BB962C8B-B14F-4D97-AF65-F5344CB8AC3E}">
        <p14:creationId xmlns:p14="http://schemas.microsoft.com/office/powerpoint/2010/main" val="70989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Anaconda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Install anaconda from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https://www.anaconda.com/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E3BE2B-9970-47C7-AA70-C411D894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55" y="2226577"/>
            <a:ext cx="7131769" cy="3750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756DD9-9F6D-4896-B199-30FF64015D9E}"/>
              </a:ext>
            </a:extLst>
          </p:cNvPr>
          <p:cNvSpPr/>
          <p:nvPr/>
        </p:nvSpPr>
        <p:spPr>
          <a:xfrm>
            <a:off x="5961888" y="4032504"/>
            <a:ext cx="1581912" cy="658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3BD03-681F-436D-B3D8-B5373522018E}"/>
              </a:ext>
            </a:extLst>
          </p:cNvPr>
          <p:cNvSpPr/>
          <p:nvPr/>
        </p:nvSpPr>
        <p:spPr>
          <a:xfrm>
            <a:off x="7543800" y="4177022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6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Anaconda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Open anaconda prompt, and create new environment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10C5AD-9271-4A87-B06D-595D6461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9" y="2584495"/>
            <a:ext cx="3277057" cy="28578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756DD9-9F6D-4896-B199-30FF64015D9E}"/>
              </a:ext>
            </a:extLst>
          </p:cNvPr>
          <p:cNvSpPr/>
          <p:nvPr/>
        </p:nvSpPr>
        <p:spPr>
          <a:xfrm>
            <a:off x="726719" y="2565292"/>
            <a:ext cx="3277056" cy="6583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3BD03-681F-436D-B3D8-B5373522018E}"/>
              </a:ext>
            </a:extLst>
          </p:cNvPr>
          <p:cNvSpPr/>
          <p:nvPr/>
        </p:nvSpPr>
        <p:spPr>
          <a:xfrm>
            <a:off x="4003775" y="270981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7224BD-26E9-41C3-A805-57D44549E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67" y="2471778"/>
            <a:ext cx="5380518" cy="23513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FAD82-BE57-4CD3-94D8-BFCE8C77967E}"/>
              </a:ext>
            </a:extLst>
          </p:cNvPr>
          <p:cNvSpPr/>
          <p:nvPr/>
        </p:nvSpPr>
        <p:spPr>
          <a:xfrm>
            <a:off x="5497966" y="2759600"/>
            <a:ext cx="4414130" cy="3498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94067-297C-4BF3-9F21-359FDAA5FC21}"/>
              </a:ext>
            </a:extLst>
          </p:cNvPr>
          <p:cNvSpPr/>
          <p:nvPr/>
        </p:nvSpPr>
        <p:spPr>
          <a:xfrm>
            <a:off x="9912096" y="274477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B03E41-0BBE-4E16-A34E-669132FF0BB6}"/>
              </a:ext>
            </a:extLst>
          </p:cNvPr>
          <p:cNvSpPr/>
          <p:nvPr/>
        </p:nvSpPr>
        <p:spPr>
          <a:xfrm>
            <a:off x="5497966" y="5286639"/>
            <a:ext cx="5380518" cy="7943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en-US" altLang="ko-KR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create -n [env name] python=[python version]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10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16C0AD-0A0E-489A-859D-6B63F2047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65"/>
          <a:stretch/>
        </p:blipFill>
        <p:spPr>
          <a:xfrm>
            <a:off x="6363928" y="2272136"/>
            <a:ext cx="4160740" cy="2676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0269FA-5344-45E0-9568-59CA30533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065"/>
          <a:stretch/>
        </p:blipFill>
        <p:spPr>
          <a:xfrm>
            <a:off x="383829" y="2272137"/>
            <a:ext cx="4160740" cy="2676525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Anaconda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Activate new environment, and install libraries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56DD9-9F6D-4896-B199-30FF64015D9E}"/>
              </a:ext>
            </a:extLst>
          </p:cNvPr>
          <p:cNvSpPr/>
          <p:nvPr/>
        </p:nvSpPr>
        <p:spPr>
          <a:xfrm>
            <a:off x="383828" y="3409527"/>
            <a:ext cx="4160740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3BD03-681F-436D-B3D8-B5373522018E}"/>
              </a:ext>
            </a:extLst>
          </p:cNvPr>
          <p:cNvSpPr/>
          <p:nvPr/>
        </p:nvSpPr>
        <p:spPr>
          <a:xfrm>
            <a:off x="4149908" y="3020613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FAD82-BE57-4CD3-94D8-BFCE8C77967E}"/>
              </a:ext>
            </a:extLst>
          </p:cNvPr>
          <p:cNvSpPr/>
          <p:nvPr/>
        </p:nvSpPr>
        <p:spPr>
          <a:xfrm>
            <a:off x="6363928" y="3673188"/>
            <a:ext cx="3942828" cy="3498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94067-297C-4BF3-9F21-359FDAA5FC21}"/>
              </a:ext>
            </a:extLst>
          </p:cNvPr>
          <p:cNvSpPr/>
          <p:nvPr/>
        </p:nvSpPr>
        <p:spPr>
          <a:xfrm>
            <a:off x="10109426" y="4052195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B03E41-0BBE-4E16-A34E-669132FF0BB6}"/>
              </a:ext>
            </a:extLst>
          </p:cNvPr>
          <p:cNvSpPr/>
          <p:nvPr/>
        </p:nvSpPr>
        <p:spPr>
          <a:xfrm>
            <a:off x="383828" y="5286639"/>
            <a:ext cx="4160740" cy="7943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en-US" altLang="ko-KR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conda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create activate [env name]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614E1B-A724-44B6-84BE-8278D5676614}"/>
              </a:ext>
            </a:extLst>
          </p:cNvPr>
          <p:cNvSpPr/>
          <p:nvPr/>
        </p:nvSpPr>
        <p:spPr>
          <a:xfrm>
            <a:off x="6363928" y="5286639"/>
            <a:ext cx="4160740" cy="7943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&gt;pip install </a:t>
            </a:r>
            <a:r>
              <a:rPr lang="en-US" altLang="ko-KR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matplotlib </a:t>
            </a:r>
            <a:r>
              <a:rPr lang="en-US" altLang="ko-KR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jupyter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pybullet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3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B1D8A2-B2DE-472E-8C42-491DD83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64" y="2392502"/>
            <a:ext cx="7110314" cy="3899205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Pycharm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(or any python IDE)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Install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pycharm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from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https://www.jetbrains.com/ko-kr/pycharm/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56DD9-9F6D-4896-B199-30FF64015D9E}"/>
              </a:ext>
            </a:extLst>
          </p:cNvPr>
          <p:cNvSpPr/>
          <p:nvPr/>
        </p:nvSpPr>
        <p:spPr>
          <a:xfrm>
            <a:off x="5047268" y="4892222"/>
            <a:ext cx="1134076" cy="5758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3BD03-681F-436D-B3D8-B5373522018E}"/>
              </a:ext>
            </a:extLst>
          </p:cNvPr>
          <p:cNvSpPr/>
          <p:nvPr/>
        </p:nvSpPr>
        <p:spPr>
          <a:xfrm>
            <a:off x="4652608" y="484741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5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B1D8A2-B2DE-472E-8C42-491DD83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64" y="2392502"/>
            <a:ext cx="7110314" cy="3899205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9E407-957A-4A1B-9D85-66A67B24E77E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Pycharm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(or any python IDE)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4EDA-1DB0-4D5E-B028-1DED9423823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Download source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from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56DD9-9F6D-4896-B199-30FF64015D9E}"/>
              </a:ext>
            </a:extLst>
          </p:cNvPr>
          <p:cNvSpPr/>
          <p:nvPr/>
        </p:nvSpPr>
        <p:spPr>
          <a:xfrm>
            <a:off x="5047268" y="4892222"/>
            <a:ext cx="1134076" cy="5758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43BD03-681F-436D-B3D8-B5373522018E}"/>
              </a:ext>
            </a:extLst>
          </p:cNvPr>
          <p:cNvSpPr/>
          <p:nvPr/>
        </p:nvSpPr>
        <p:spPr>
          <a:xfrm>
            <a:off x="4652608" y="484741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8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Installation</a:t>
            </a:r>
          </a:p>
        </p:txBody>
      </p:sp>
    </p:spTree>
    <p:extLst>
      <p:ext uri="{BB962C8B-B14F-4D97-AF65-F5344CB8AC3E}">
        <p14:creationId xmlns:p14="http://schemas.microsoft.com/office/powerpoint/2010/main" val="100517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진행중인 연구 방향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1D64F-A7FB-4BCA-89A1-AB6EEE552CC1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packing search space reduction based on visual clues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FC57D4-9DBF-4FC5-AF8E-A8BEBBBCC871}"/>
              </a:ext>
            </a:extLst>
          </p:cNvPr>
          <p:cNvGrpSpPr/>
          <p:nvPr/>
        </p:nvGrpSpPr>
        <p:grpSpPr>
          <a:xfrm>
            <a:off x="480939" y="3184175"/>
            <a:ext cx="11255186" cy="2794062"/>
            <a:chOff x="480939" y="2735416"/>
            <a:chExt cx="11255186" cy="27940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EA0270-7CB3-4FE6-9649-3D50C7CC2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1" t="26587" r="50703" b="15361"/>
            <a:stretch/>
          </p:blipFill>
          <p:spPr>
            <a:xfrm>
              <a:off x="480939" y="2735416"/>
              <a:ext cx="2506472" cy="1882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7D0DBC2-7383-4BF2-BCA7-49FC5BC6A37A}"/>
                    </a:ext>
                  </a:extLst>
                </p:cNvPr>
                <p:cNvSpPr/>
                <p:nvPr/>
              </p:nvSpPr>
              <p:spPr>
                <a:xfrm>
                  <a:off x="648950" y="4821912"/>
                  <a:ext cx="2170450" cy="707566"/>
                </a:xfrm>
                <a:prstGeom prst="rect">
                  <a:avLst/>
                </a:prstGeom>
                <a:ln w="38100">
                  <a:noFill/>
                  <a:prstDash val="sysDash"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0" dirty="0">
                      <a:ea typeface="나눔스퀘어" panose="020B0600000101010101" pitchFamily="50" charset="-127"/>
                    </a:rPr>
                    <a:t>(4</a:t>
                  </a:r>
                  <a:r>
                    <a:rPr lang="ko-KR" altLang="en-US" sz="1400" dirty="0">
                      <a:ea typeface="나눔스퀘어" panose="020B0600000101010101" pitchFamily="50" charset="-127"/>
                    </a:rPr>
                    <a:t>등</a:t>
                  </a:r>
                  <a14:m>
                    <m:oMath xmlns:m="http://schemas.openxmlformats.org/officeDocument/2006/math">
                      <m:r>
                        <a:rPr lang="ko-KR" altLang="en-US" sz="14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분</m:t>
                      </m:r>
                      <m:r>
                        <a:rPr lang="en-US" altLang="ko-KR" sz="1400" b="0" i="0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Δ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𝜋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/2</m:t>
                      </m:r>
                    </m:oMath>
                  </a14:m>
                  <a:endPara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42.3 sec</a:t>
                  </a: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7D0DBC2-7383-4BF2-BCA7-49FC5BC6A3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50" y="4821912"/>
                  <a:ext cx="2170450" cy="707566"/>
                </a:xfrm>
                <a:prstGeom prst="rect">
                  <a:avLst/>
                </a:prstGeom>
                <a:blipFill>
                  <a:blip r:embed="rId6"/>
                  <a:stretch>
                    <a:fillRect b="-7759"/>
                  </a:stretch>
                </a:blipFill>
                <a:ln w="3810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34DBD6-06AE-4B27-B121-6F7492A0D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t="20201" r="51094" b="20037"/>
            <a:stretch/>
          </p:blipFill>
          <p:spPr>
            <a:xfrm>
              <a:off x="3388823" y="2735417"/>
              <a:ext cx="2506472" cy="1887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507189F-C29F-4BA4-82D5-2FEF83CE4A91}"/>
                    </a:ext>
                  </a:extLst>
                </p:cNvPr>
                <p:cNvSpPr/>
                <p:nvPr/>
              </p:nvSpPr>
              <p:spPr>
                <a:xfrm>
                  <a:off x="3889641" y="4821912"/>
                  <a:ext cx="1504836" cy="707566"/>
                </a:xfrm>
                <a:prstGeom prst="rect">
                  <a:avLst/>
                </a:prstGeom>
                <a:ln w="38100">
                  <a:noFill/>
                  <a:prstDash val="sysDash"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Δ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/4</m:t>
                        </m:r>
                      </m:oMath>
                    </m:oMathPara>
                  </a14:m>
                  <a:endPara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65.9 sec</a:t>
                  </a: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507189F-C29F-4BA4-82D5-2FEF83CE4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641" y="4821912"/>
                  <a:ext cx="1504836" cy="707566"/>
                </a:xfrm>
                <a:prstGeom prst="rect">
                  <a:avLst/>
                </a:prstGeom>
                <a:blipFill>
                  <a:blip r:embed="rId8"/>
                  <a:stretch>
                    <a:fillRect b="-7759"/>
                  </a:stretch>
                </a:blipFill>
                <a:ln w="3810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454082-9735-4858-B948-26E96AC3B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5951" r="51082" b="16429"/>
            <a:stretch/>
          </p:blipFill>
          <p:spPr>
            <a:xfrm>
              <a:off x="6296707" y="2735417"/>
              <a:ext cx="2517648" cy="1887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62AD6545-4925-416C-9DF3-2DA7921CC287}"/>
                    </a:ext>
                  </a:extLst>
                </p:cNvPr>
                <p:cNvSpPr/>
                <p:nvPr/>
              </p:nvSpPr>
              <p:spPr>
                <a:xfrm>
                  <a:off x="6803113" y="4821912"/>
                  <a:ext cx="1504836" cy="707566"/>
                </a:xfrm>
                <a:prstGeom prst="rect">
                  <a:avLst/>
                </a:prstGeom>
                <a:ln w="38100">
                  <a:noFill/>
                  <a:prstDash val="sysDash"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Δ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/10</m:t>
                        </m:r>
                      </m:oMath>
                    </m:oMathPara>
                  </a14:m>
                  <a:endPara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136.4 sec</a:t>
                  </a: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62AD6545-4925-416C-9DF3-2DA7921CC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13" y="4821912"/>
                  <a:ext cx="1504836" cy="707566"/>
                </a:xfrm>
                <a:prstGeom prst="rect">
                  <a:avLst/>
                </a:prstGeom>
                <a:blipFill>
                  <a:blip r:embed="rId10"/>
                  <a:stretch>
                    <a:fillRect b="-7759"/>
                  </a:stretch>
                </a:blipFill>
                <a:ln w="3810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B2BC44A-B7D4-47AF-B679-6BB692DF5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1" t="25989" r="50703" b="15446"/>
            <a:stretch/>
          </p:blipFill>
          <p:spPr>
            <a:xfrm>
              <a:off x="9215767" y="2735417"/>
              <a:ext cx="2520358" cy="1887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4802E8-79EC-4D68-94CA-534F46B61734}"/>
                    </a:ext>
                  </a:extLst>
                </p:cNvPr>
                <p:cNvSpPr/>
                <p:nvPr/>
              </p:nvSpPr>
              <p:spPr>
                <a:xfrm>
                  <a:off x="9723528" y="4821912"/>
                  <a:ext cx="1504836" cy="707566"/>
                </a:xfrm>
                <a:prstGeom prst="rect">
                  <a:avLst/>
                </a:prstGeom>
                <a:ln w="38100">
                  <a:noFill/>
                  <a:prstDash val="sysDash"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Δ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/25</m:t>
                        </m:r>
                      </m:oMath>
                    </m:oMathPara>
                  </a14:m>
                  <a:endPara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308.3 sec</a:t>
                  </a: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4802E8-79EC-4D68-94CA-534F46B61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3528" y="4821912"/>
                  <a:ext cx="1504836" cy="707566"/>
                </a:xfrm>
                <a:prstGeom prst="rect">
                  <a:avLst/>
                </a:prstGeom>
                <a:blipFill>
                  <a:blip r:embed="rId12"/>
                  <a:stretch>
                    <a:fillRect b="-7759"/>
                  </a:stretch>
                </a:blipFill>
                <a:ln w="38100"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E84632-04CE-4E1A-A05E-A6DB844FCA2D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Dense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위해서는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orientation searching interval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정말로 중요한가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..?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Screencast from 02-22-2023 023711 PM">
            <a:hlinkClick r:id="" action="ppaction://media"/>
            <a:extLst>
              <a:ext uri="{FF2B5EF4-FFF2-40B4-BE49-F238E27FC236}">
                <a16:creationId xmlns:a16="http://schemas.microsoft.com/office/drawing/2014/main" id="{3945E949-2F43-4B04-B116-66AD77A38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65260" t="29259" r="26868" b="34801"/>
          <a:stretch/>
        </p:blipFill>
        <p:spPr>
          <a:xfrm>
            <a:off x="7247316" y="607831"/>
            <a:ext cx="1470029" cy="18876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4F8F11-CCB0-4887-AE2D-0638A8B079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32" y="607831"/>
            <a:ext cx="2998827" cy="1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08BD0A2-55C4-4B35-BD52-0CFE1A5C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946D8A4-261D-4F24-BBEA-490A8FB4DFB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68C0275-0DEB-4547-9809-C3379B27B83F}"/>
              </a:ext>
            </a:extLst>
          </p:cNvPr>
          <p:cNvSpPr txBox="1">
            <a:spLocks/>
          </p:cNvSpPr>
          <p:nvPr/>
        </p:nvSpPr>
        <p:spPr>
          <a:xfrm>
            <a:off x="383828" y="347238"/>
            <a:ext cx="11560522" cy="8303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진행중인 연구 방향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1D64F-A7FB-4BCA-89A1-AB6EEE552CC1}"/>
              </a:ext>
            </a:extLst>
          </p:cNvPr>
          <p:cNvSpPr txBox="1"/>
          <p:nvPr/>
        </p:nvSpPr>
        <p:spPr>
          <a:xfrm>
            <a:off x="383828" y="1183885"/>
            <a:ext cx="110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packing search space reduction based on visual clues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4991BE-4CA4-422A-9DCD-663678C9B556}"/>
              </a:ext>
            </a:extLst>
          </p:cNvPr>
          <p:cNvSpPr/>
          <p:nvPr/>
        </p:nvSpPr>
        <p:spPr>
          <a:xfrm>
            <a:off x="383828" y="1861622"/>
            <a:ext cx="10782187" cy="342723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18E7AAE-8D5A-4DD0-BDD5-A0F47DBF304B}"/>
              </a:ext>
            </a:extLst>
          </p:cNvPr>
          <p:cNvSpPr/>
          <p:nvPr/>
        </p:nvSpPr>
        <p:spPr>
          <a:xfrm>
            <a:off x="1162050" y="2689429"/>
            <a:ext cx="2847975" cy="2847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038B94B-DEE5-47DF-9109-7FDEA7B21C3F}"/>
              </a:ext>
            </a:extLst>
          </p:cNvPr>
          <p:cNvCxnSpPr>
            <a:endCxn id="14" idx="7"/>
          </p:cNvCxnSpPr>
          <p:nvPr/>
        </p:nvCxnSpPr>
        <p:spPr>
          <a:xfrm flipV="1">
            <a:off x="2586038" y="3106505"/>
            <a:ext cx="1006911" cy="100691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0787FD1-36F2-4094-AB33-D976FFFA067B}"/>
              </a:ext>
            </a:extLst>
          </p:cNvPr>
          <p:cNvCxnSpPr>
            <a:cxnSpLocks/>
            <a:endCxn id="14" idx="5"/>
          </p:cNvCxnSpPr>
          <p:nvPr/>
        </p:nvCxnSpPr>
        <p:spPr>
          <a:xfrm>
            <a:off x="2586038" y="4113417"/>
            <a:ext cx="1006911" cy="1006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271532A-4CCF-4A01-BA7D-C939BB26D81F}"/>
              </a:ext>
            </a:extLst>
          </p:cNvPr>
          <p:cNvCxnSpPr>
            <a:cxnSpLocks/>
          </p:cNvCxnSpPr>
          <p:nvPr/>
        </p:nvCxnSpPr>
        <p:spPr>
          <a:xfrm flipH="1">
            <a:off x="1911096" y="4113417"/>
            <a:ext cx="674943" cy="12702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DB3F72C-05C9-4E0A-AD5C-D7C8F2C8DDCE}"/>
              </a:ext>
            </a:extLst>
          </p:cNvPr>
          <p:cNvCxnSpPr>
            <a:cxnSpLocks/>
          </p:cNvCxnSpPr>
          <p:nvPr/>
        </p:nvCxnSpPr>
        <p:spPr>
          <a:xfrm flipH="1" flipV="1">
            <a:off x="2068379" y="2778263"/>
            <a:ext cx="517659" cy="13351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4A5647-40A7-4A7F-A15F-5C25992F582E}"/>
              </a:ext>
            </a:extLst>
          </p:cNvPr>
          <p:cNvCxnSpPr>
            <a:cxnSpLocks/>
          </p:cNvCxnSpPr>
          <p:nvPr/>
        </p:nvCxnSpPr>
        <p:spPr>
          <a:xfrm flipV="1">
            <a:off x="2586038" y="3363469"/>
            <a:ext cx="1216342" cy="7499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2428FBB-8A33-4F8D-8B31-AB6CC11DE73B}"/>
              </a:ext>
            </a:extLst>
          </p:cNvPr>
          <p:cNvCxnSpPr>
            <a:cxnSpLocks/>
          </p:cNvCxnSpPr>
          <p:nvPr/>
        </p:nvCxnSpPr>
        <p:spPr>
          <a:xfrm flipV="1">
            <a:off x="2586038" y="3607308"/>
            <a:ext cx="1345882" cy="5061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CE34BB-3361-423E-8493-7063B83BA54B}"/>
              </a:ext>
            </a:extLst>
          </p:cNvPr>
          <p:cNvCxnSpPr>
            <a:cxnSpLocks/>
          </p:cNvCxnSpPr>
          <p:nvPr/>
        </p:nvCxnSpPr>
        <p:spPr>
          <a:xfrm flipV="1">
            <a:off x="2586038" y="3874008"/>
            <a:ext cx="1423987" cy="23941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C6BB5398-DB6D-4BE8-B9C4-D895A8A9DB54}"/>
              </a:ext>
            </a:extLst>
          </p:cNvPr>
          <p:cNvSpPr/>
          <p:nvPr/>
        </p:nvSpPr>
        <p:spPr>
          <a:xfrm>
            <a:off x="3492365" y="4083798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39B9C9-8CDB-458D-99DE-AC399677A3F7}"/>
              </a:ext>
            </a:extLst>
          </p:cNvPr>
          <p:cNvSpPr/>
          <p:nvPr/>
        </p:nvSpPr>
        <p:spPr>
          <a:xfrm>
            <a:off x="3406953" y="4302534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E30D34C-27F7-4916-BBE9-F90F477F3D2B}"/>
              </a:ext>
            </a:extLst>
          </p:cNvPr>
          <p:cNvSpPr/>
          <p:nvPr/>
        </p:nvSpPr>
        <p:spPr>
          <a:xfrm>
            <a:off x="3298031" y="4516288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13390F-1537-40C0-9156-122CEF57FA27}"/>
              </a:ext>
            </a:extLst>
          </p:cNvPr>
          <p:cNvSpPr/>
          <p:nvPr/>
        </p:nvSpPr>
        <p:spPr>
          <a:xfrm>
            <a:off x="7764899" y="2689429"/>
            <a:ext cx="2847975" cy="2847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8062B57-368B-4050-9909-1D6682B6B6F6}"/>
              </a:ext>
            </a:extLst>
          </p:cNvPr>
          <p:cNvCxnSpPr>
            <a:endCxn id="54" idx="7"/>
          </p:cNvCxnSpPr>
          <p:nvPr/>
        </p:nvCxnSpPr>
        <p:spPr>
          <a:xfrm flipV="1">
            <a:off x="9188887" y="3106505"/>
            <a:ext cx="1006911" cy="1006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B6F838C-FAB3-411C-9FD1-945D23B9A1FC}"/>
              </a:ext>
            </a:extLst>
          </p:cNvPr>
          <p:cNvCxnSpPr>
            <a:cxnSpLocks/>
            <a:endCxn id="54" idx="5"/>
          </p:cNvCxnSpPr>
          <p:nvPr/>
        </p:nvCxnSpPr>
        <p:spPr>
          <a:xfrm>
            <a:off x="9188887" y="4113417"/>
            <a:ext cx="1006911" cy="1006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843E0EC-DAB8-4EA2-B427-B3F5A0B8DAE8}"/>
              </a:ext>
            </a:extLst>
          </p:cNvPr>
          <p:cNvCxnSpPr>
            <a:cxnSpLocks/>
          </p:cNvCxnSpPr>
          <p:nvPr/>
        </p:nvCxnSpPr>
        <p:spPr>
          <a:xfrm flipH="1">
            <a:off x="8496300" y="4113417"/>
            <a:ext cx="692587" cy="1270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00D69AA-1B5A-44FB-BA94-4EF7F962BF1D}"/>
              </a:ext>
            </a:extLst>
          </p:cNvPr>
          <p:cNvCxnSpPr>
            <a:cxnSpLocks/>
          </p:cNvCxnSpPr>
          <p:nvPr/>
        </p:nvCxnSpPr>
        <p:spPr>
          <a:xfrm flipH="1" flipV="1">
            <a:off x="7943850" y="3445840"/>
            <a:ext cx="1245037" cy="667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364299-DDB7-4A0F-9A06-A3AF0505CBA1}"/>
              </a:ext>
            </a:extLst>
          </p:cNvPr>
          <p:cNvCxnSpPr>
            <a:cxnSpLocks/>
          </p:cNvCxnSpPr>
          <p:nvPr/>
        </p:nvCxnSpPr>
        <p:spPr>
          <a:xfrm flipV="1">
            <a:off x="9188887" y="3363469"/>
            <a:ext cx="1216342" cy="7499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8E5931B-6949-4C43-B866-6FA8D738321A}"/>
              </a:ext>
            </a:extLst>
          </p:cNvPr>
          <p:cNvCxnSpPr>
            <a:cxnSpLocks/>
          </p:cNvCxnSpPr>
          <p:nvPr/>
        </p:nvCxnSpPr>
        <p:spPr>
          <a:xfrm flipV="1">
            <a:off x="9188887" y="3607308"/>
            <a:ext cx="1345882" cy="5061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9B3BCEB-75C8-43BC-A668-EC79106ADFD9}"/>
              </a:ext>
            </a:extLst>
          </p:cNvPr>
          <p:cNvCxnSpPr>
            <a:cxnSpLocks/>
          </p:cNvCxnSpPr>
          <p:nvPr/>
        </p:nvCxnSpPr>
        <p:spPr>
          <a:xfrm flipV="1">
            <a:off x="9188887" y="3874008"/>
            <a:ext cx="1423987" cy="23941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932C1A13-11F6-4B47-8009-BC76DDBD6010}"/>
              </a:ext>
            </a:extLst>
          </p:cNvPr>
          <p:cNvSpPr/>
          <p:nvPr/>
        </p:nvSpPr>
        <p:spPr>
          <a:xfrm>
            <a:off x="10095214" y="4083798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E0D7A22-DCE1-4F86-AC3E-911E4FB7B9EC}"/>
              </a:ext>
            </a:extLst>
          </p:cNvPr>
          <p:cNvSpPr/>
          <p:nvPr/>
        </p:nvSpPr>
        <p:spPr>
          <a:xfrm>
            <a:off x="10009802" y="4302534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9221DC1-3D06-4A32-9A7F-CAF0D48B9753}"/>
              </a:ext>
            </a:extLst>
          </p:cNvPr>
          <p:cNvSpPr/>
          <p:nvPr/>
        </p:nvSpPr>
        <p:spPr>
          <a:xfrm>
            <a:off x="9900880" y="4516288"/>
            <a:ext cx="100584" cy="100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61F7BC1-0C98-4C65-86BC-F769428D9B57}"/>
              </a:ext>
            </a:extLst>
          </p:cNvPr>
          <p:cNvSpPr/>
          <p:nvPr/>
        </p:nvSpPr>
        <p:spPr>
          <a:xfrm>
            <a:off x="4599859" y="3883738"/>
            <a:ext cx="2526865" cy="48193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4247B1-2834-46DA-B2A9-622DCE510E73}"/>
              </a:ext>
            </a:extLst>
          </p:cNvPr>
          <p:cNvSpPr/>
          <p:nvPr/>
        </p:nvSpPr>
        <p:spPr>
          <a:xfrm>
            <a:off x="5114924" y="3724493"/>
            <a:ext cx="1423987" cy="7778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endParaRPr lang="ko-KR" altLang="en-US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6C88D0B-43B7-4C3D-A89A-7B403CC5A3C9}"/>
              </a:ext>
            </a:extLst>
          </p:cNvPr>
          <p:cNvSpPr/>
          <p:nvPr/>
        </p:nvSpPr>
        <p:spPr>
          <a:xfrm>
            <a:off x="1214444" y="5703471"/>
            <a:ext cx="2743185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Continuous orientation space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EEDC38-5EA4-4C64-ABA8-DC5EEA3C421F}"/>
              </a:ext>
            </a:extLst>
          </p:cNvPr>
          <p:cNvSpPr/>
          <p:nvPr/>
        </p:nvSpPr>
        <p:spPr>
          <a:xfrm>
            <a:off x="7400218" y="5703471"/>
            <a:ext cx="3577336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Candidates of searching orientation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842C91B-D88B-4DFA-BD5F-9C5AAE697A02}"/>
              </a:ext>
            </a:extLst>
          </p:cNvPr>
          <p:cNvCxnSpPr>
            <a:cxnSpLocks/>
            <a:stCxn id="81" idx="0"/>
            <a:endCxn id="68" idx="2"/>
          </p:cNvCxnSpPr>
          <p:nvPr/>
        </p:nvCxnSpPr>
        <p:spPr>
          <a:xfrm rot="16200000" flipV="1">
            <a:off x="5699013" y="4630243"/>
            <a:ext cx="594880" cy="3390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516B9A8-27B8-42A0-904D-19A7092F50DE}"/>
              </a:ext>
            </a:extLst>
          </p:cNvPr>
          <p:cNvSpPr txBox="1"/>
          <p:nvPr/>
        </p:nvSpPr>
        <p:spPr>
          <a:xfrm>
            <a:off x="4742002" y="5097218"/>
            <a:ext cx="284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clues</a:t>
            </a: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(normal map, depth map, etc.)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50F1991-077D-4AA1-B4C1-13C5D674B53B}"/>
              </a:ext>
            </a:extLst>
          </p:cNvPr>
          <p:cNvSpPr/>
          <p:nvPr/>
        </p:nvSpPr>
        <p:spPr>
          <a:xfrm>
            <a:off x="383828" y="1596446"/>
            <a:ext cx="10782187" cy="384401"/>
          </a:xfrm>
          <a:prstGeom prst="rect">
            <a:avLst/>
          </a:prstGeom>
          <a:ln w="38100">
            <a:noFill/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Orientation search space reduction based on visual clues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54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39663</TotalTime>
  <Words>353</Words>
  <Application>Microsoft Office PowerPoint</Application>
  <PresentationFormat>와이드스크린</PresentationFormat>
  <Paragraphs>90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나눔스퀘어</vt:lpstr>
      <vt:lpstr>나눔스퀘어 ExtraBold</vt:lpstr>
      <vt:lpstr>Cambria Math</vt:lpstr>
      <vt:lpstr>나눔스퀘어 Bold</vt:lpstr>
      <vt:lpstr>Arial</vt:lpstr>
      <vt:lpstr>Office 테마</vt:lpstr>
      <vt:lpstr>Pybullet Simulator Manual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YongSeok Lee</dc:creator>
  <cp:lastModifiedBy>YongSeok Lee</cp:lastModifiedBy>
  <cp:revision>1154</cp:revision>
  <dcterms:created xsi:type="dcterms:W3CDTF">2022-08-03T13:43:05Z</dcterms:created>
  <dcterms:modified xsi:type="dcterms:W3CDTF">2023-03-13T09:42:30Z</dcterms:modified>
</cp:coreProperties>
</file>